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B598B3-BB97-4FF9-BC13-E6A8F550255C}">
  <a:tblStyle styleId="{C9B598B3-BB97-4FF9-BC13-E6A8F55025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6/4-ways-split-decision-tree/#:~:text=Steps%20to%20split%20a%20decision%20tree%20using%20Information%20Gain%3A,entropy%20or%20highest%20information%20gai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bb00961a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bb00961a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4bb00961a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4bb00961a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bb00961a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bb00961a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bb00961a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bb00961a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params to stop splitting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min_samples_leaf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min_impurity_split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bb00961a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bb00961a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bb00961a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bb00961a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bb00961a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bb00961a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criterion : string, optional (default=”gini”)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function to measure the quality of a split. Supported criteria are “gini” for the Gini impurity and “entropy” for the information gain.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ae9afec5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ae9afec5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4ae9afec5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4ae9afec5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ae9afec5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ae9afec5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b96486fef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b96486fef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ae9afec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ae9afec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ae9afec5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ae9afec5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ae9afec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ae9afec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https://www.analyticsvidhya.com/blog/2020/06/4-ways-split-decision-tree/#:~:text=Steps%20to%20split%20a%20decision%20tree%20using%20Information%20Gain%3A,entropy%20or%20highest%20information%20gain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ae9afec5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4ae9afec5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b96486fef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b96486fef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c5150cff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c5150cff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ae9afec58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ae9afec58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c5150cf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c5150cf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c5150cff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c5150cff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bb00961a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bb00961a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ae69caa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ae69caa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4ae9afec5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4ae9afec5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ae9afec5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ae9afec5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c5150cff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c5150cff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c5150cf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c5150cf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c5150cff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c5150cff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bb00961a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bb00961a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ae69caa6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ae69caa6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51fa3e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51fa3e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94bf733f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94bf733f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610dadfe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4610dadf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bb00961a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bb00961a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9df3109e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9df3109e1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4610dadfe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4610dadfe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ae69caa6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ae69caa6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ae69caa6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ae69caa6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ae69caa6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ae69caa6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b00961a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b00961a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c5150cf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c5150cf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"/>
              <a:buChar char="▫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●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○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■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xgboost.readthedocs.io/en/latest/" TargetMode="External"/><Relationship Id="rId3" Type="http://schemas.openxmlformats.org/officeDocument/2006/relationships/hyperlink" Target="https://www.coursera.org/learn/python-machine-learning" TargetMode="External"/><Relationship Id="rId7" Type="http://schemas.openxmlformats.org/officeDocument/2006/relationships/hyperlink" Target="https://scikit-learn.org/stable/modules/generated/sklearn.ensemble.GradientBoostingClassifier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cikit-learn.org/stable/modules/generated/sklearn.tree.DecisionTreeClassifier.html#sklearn.tree.DecisionTreeClassifier" TargetMode="External"/><Relationship Id="rId5" Type="http://schemas.openxmlformats.org/officeDocument/2006/relationships/hyperlink" Target="https://www.youtube.com/playlist?list=PLBv09BD7ez_4temBw7vLA19p3tdQH6FYO" TargetMode="External"/><Relationship Id="rId4" Type="http://schemas.openxmlformats.org/officeDocument/2006/relationships/hyperlink" Target="https://medium.com/deep-math-machine-learning-ai/chapter-4-decision-trees-algorithms-b93975f7a1f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600450" y="1365250"/>
            <a:ext cx="4805700" cy="3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1" name="Google Shape;781;p15"/>
          <p:cNvSpPr txBox="1">
            <a:spLocks noGrp="1"/>
          </p:cNvSpPr>
          <p:nvPr>
            <p:ph type="title" idx="4294967295"/>
          </p:nvPr>
        </p:nvSpPr>
        <p:spPr>
          <a:xfrm>
            <a:off x="524475" y="258325"/>
            <a:ext cx="38289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Data Science Camp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82" name="Google Shape;782;p15"/>
          <p:cNvGrpSpPr/>
          <p:nvPr/>
        </p:nvGrpSpPr>
        <p:grpSpPr>
          <a:xfrm>
            <a:off x="5950444" y="535918"/>
            <a:ext cx="2399391" cy="3823240"/>
            <a:chOff x="5154719" y="374043"/>
            <a:chExt cx="2399391" cy="3823240"/>
          </a:xfrm>
        </p:grpSpPr>
        <p:pic>
          <p:nvPicPr>
            <p:cNvPr id="783" name="Google Shape;7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7318" y="726953"/>
              <a:ext cx="2301650" cy="3119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" name="Google Shape;784;p15"/>
            <p:cNvGrpSpPr/>
            <p:nvPr/>
          </p:nvGrpSpPr>
          <p:grpSpPr>
            <a:xfrm>
              <a:off x="5154719" y="374043"/>
              <a:ext cx="2399391" cy="3823240"/>
              <a:chOff x="2547150" y="238125"/>
              <a:chExt cx="2525675" cy="523875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rgbClr val="6E8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650" y="1240225"/>
            <a:ext cx="4104775" cy="29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body" idx="4294967295"/>
          </p:nvPr>
        </p:nvSpPr>
        <p:spPr>
          <a:xfrm>
            <a:off x="553650" y="280950"/>
            <a:ext cx="8036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Pure and mixed nodes 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6" name="Google Shape;876;p24"/>
          <p:cNvSpPr/>
          <p:nvPr/>
        </p:nvSpPr>
        <p:spPr>
          <a:xfrm>
            <a:off x="730450" y="2800000"/>
            <a:ext cx="1848900" cy="137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Pure Node</a:t>
            </a:r>
            <a:endParaRPr sz="1800"/>
          </a:p>
        </p:txBody>
      </p:sp>
      <p:sp>
        <p:nvSpPr>
          <p:cNvPr id="877" name="Google Shape;877;p24"/>
          <p:cNvSpPr/>
          <p:nvPr/>
        </p:nvSpPr>
        <p:spPr>
          <a:xfrm flipH="1">
            <a:off x="6109175" y="2800000"/>
            <a:ext cx="1887600" cy="137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EFEF"/>
          </a:solidFill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Mixed Node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83" name="Google Shape;883;p25"/>
          <p:cNvSpPr txBox="1">
            <a:spLocks noGrp="1"/>
          </p:cNvSpPr>
          <p:nvPr>
            <p:ph type="title"/>
          </p:nvPr>
        </p:nvSpPr>
        <p:spPr>
          <a:xfrm>
            <a:off x="5348925" y="292450"/>
            <a:ext cx="35076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Unrestricted Learning: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Continue splitting until all nodes are pure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4" name="Google Shape;8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292450"/>
            <a:ext cx="4485075" cy="4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"/>
          <p:cNvSpPr txBox="1">
            <a:spLocks noGrp="1"/>
          </p:cNvSpPr>
          <p:nvPr>
            <p:ph type="body" idx="4294967295"/>
          </p:nvPr>
        </p:nvSpPr>
        <p:spPr>
          <a:xfrm>
            <a:off x="526350" y="1224900"/>
            <a:ext cx="8091300" cy="3462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90" name="Google Shape;890;p2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891" name="Google Shape;891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92" name="Google Shape;892;p26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Pruning: Stop the splitting at configured max_depth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3" name="Google Shape;8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75" y="1580025"/>
            <a:ext cx="2605199" cy="2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26"/>
          <p:cNvSpPr txBox="1"/>
          <p:nvPr/>
        </p:nvSpPr>
        <p:spPr>
          <a:xfrm>
            <a:off x="689125" y="2867775"/>
            <a:ext cx="1878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1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train accuracy= 66.071%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test accuracy= 68.421%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2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train accuracy= 96.429%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    test accuracy= 94.737%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b="1" dirty="0" err="1">
                <a:solidFill>
                  <a:schemeClr val="dk1"/>
                </a:solidFill>
                <a:highlight>
                  <a:schemeClr val="lt1"/>
                </a:highlight>
              </a:rPr>
              <a:t>max_depth</a:t>
            </a:r>
            <a:r>
              <a:rPr lang="en" sz="1050" b="1" dirty="0">
                <a:solidFill>
                  <a:schemeClr val="dk1"/>
                </a:solidFill>
                <a:highlight>
                  <a:schemeClr val="lt1"/>
                </a:highlight>
              </a:rPr>
              <a:t> = 3</a:t>
            </a:r>
            <a:endParaRPr sz="105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  <a:t>   train accuracy= 98.214%</a:t>
            </a:r>
            <a:b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  <a:t>   test accuracy= 97.368%</a:t>
            </a:r>
            <a:br>
              <a:rPr lang="en" sz="105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26"/>
          <p:cNvSpPr txBox="1"/>
          <p:nvPr/>
        </p:nvSpPr>
        <p:spPr>
          <a:xfrm>
            <a:off x="750450" y="1148700"/>
            <a:ext cx="7846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max_depth = 1	       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 = 2			     max_depth = 3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6" name="Google Shape;8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88" y="1645675"/>
            <a:ext cx="1735070" cy="12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6"/>
          <p:cNvSpPr txBox="1"/>
          <p:nvPr/>
        </p:nvSpPr>
        <p:spPr>
          <a:xfrm>
            <a:off x="2720125" y="3845975"/>
            <a:ext cx="24183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8" name="Google Shape;8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50" y="1645675"/>
            <a:ext cx="3356400" cy="26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"/>
          <p:cNvSpPr txBox="1">
            <a:spLocks noGrp="1"/>
          </p:cNvSpPr>
          <p:nvPr>
            <p:ph type="body" idx="4294967295"/>
          </p:nvPr>
        </p:nvSpPr>
        <p:spPr>
          <a:xfrm>
            <a:off x="723850" y="1270550"/>
            <a:ext cx="7569900" cy="3340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904" name="Google Shape;904;p2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905" name="Google Shape;905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06" name="Google Shape;906;p27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Limit the number of leaf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7" name="Google Shape;907;p27"/>
          <p:cNvSpPr txBox="1"/>
          <p:nvPr/>
        </p:nvSpPr>
        <p:spPr>
          <a:xfrm>
            <a:off x="723850" y="1284600"/>
            <a:ext cx="80151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dirty="0">
                <a:latin typeface="Titillium Web"/>
                <a:ea typeface="Titillium Web"/>
                <a:cs typeface="Titillium Web"/>
                <a:sym typeface="Titillium Web"/>
              </a:rPr>
              <a:t>= 2    	</a:t>
            </a: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 3</a:t>
            </a:r>
            <a:r>
              <a:rPr lang="uk-UA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</a:t>
            </a:r>
            <a:r>
              <a:rPr lang="en" sz="1800" dirty="0" err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 4</a:t>
            </a: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8" name="Google Shape;908;p27"/>
          <p:cNvSpPr txBox="1"/>
          <p:nvPr/>
        </p:nvSpPr>
        <p:spPr>
          <a:xfrm>
            <a:off x="963025" y="3165600"/>
            <a:ext cx="24609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highlight>
                  <a:srgbClr val="FFFFFF"/>
                </a:highlight>
              </a:rPr>
              <a:t>max_leaf_nodes=4</a:t>
            </a:r>
            <a:endParaRPr sz="10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98.214%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97.368%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9" name="Google Shape;9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1687800"/>
            <a:ext cx="2084300" cy="1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74" y="1687799"/>
            <a:ext cx="2523675" cy="21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425" y="1669675"/>
            <a:ext cx="2565325" cy="28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0" y="821124"/>
            <a:ext cx="7839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</a:t>
            </a:r>
            <a:endParaRPr/>
          </a:p>
        </p:txBody>
      </p:sp>
      <p:sp>
        <p:nvSpPr>
          <p:cNvPr id="922" name="Google Shape;922;p2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23" name="Google Shape;923;p29"/>
          <p:cNvSpPr txBox="1"/>
          <p:nvPr/>
        </p:nvSpPr>
        <p:spPr>
          <a:xfrm>
            <a:off x="822750" y="4133150"/>
            <a:ext cx="2767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Unrestricted model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24" name="Google Shape;9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25" y="804800"/>
            <a:ext cx="4256299" cy="3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922" y="804800"/>
            <a:ext cx="3450092" cy="33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31" name="Google Shape;931;p3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to build a decision tree</a:t>
            </a:r>
            <a:endParaRPr/>
          </a:p>
        </p:txBody>
      </p:sp>
      <p:sp>
        <p:nvSpPr>
          <p:cNvPr id="932" name="Google Shape;932;p30"/>
          <p:cNvSpPr txBox="1"/>
          <p:nvPr/>
        </p:nvSpPr>
        <p:spPr>
          <a:xfrm>
            <a:off x="4481200" y="1103874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CART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(Classification and Regression Trees)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Gini Index (Classification) as metric.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3" name="Google Shape;933;p30"/>
          <p:cNvSpPr txBox="1"/>
          <p:nvPr/>
        </p:nvSpPr>
        <p:spPr>
          <a:xfrm>
            <a:off x="527075" y="1103875"/>
            <a:ext cx="3730800" cy="2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ID3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(Iterative Dichotomiser 3)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Entropy and Information Gain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metrics.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4" name="Google Shape;934;p30"/>
          <p:cNvSpPr txBox="1"/>
          <p:nvPr/>
        </p:nvSpPr>
        <p:spPr>
          <a:xfrm>
            <a:off x="2420975" y="3713175"/>
            <a:ext cx="37308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940" name="Google Shape;940;p31"/>
          <p:cNvGraphicFramePr/>
          <p:nvPr/>
        </p:nvGraphicFramePr>
        <p:xfrm>
          <a:off x="342625" y="368525"/>
          <a:ext cx="3810000" cy="4131945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 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941" name="Google Shape;941;p31"/>
          <p:cNvGraphicFramePr/>
          <p:nvPr/>
        </p:nvGraphicFramePr>
        <p:xfrm>
          <a:off x="5007025" y="2543150"/>
          <a:ext cx="3810000" cy="550926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FALSE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A4C2F4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?</a:t>
                      </a:r>
                      <a:endParaRPr b="1">
                        <a:solidFill>
                          <a:srgbClr val="A4C2F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D9EE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2" name="Google Shape;942;p31"/>
          <p:cNvSpPr txBox="1"/>
          <p:nvPr/>
        </p:nvSpPr>
        <p:spPr>
          <a:xfrm>
            <a:off x="5228175" y="684775"/>
            <a:ext cx="17406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Set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3" name="Google Shape;943;p31"/>
          <p:cNvSpPr txBox="1"/>
          <p:nvPr/>
        </p:nvSpPr>
        <p:spPr>
          <a:xfrm>
            <a:off x="5228175" y="1797275"/>
            <a:ext cx="18924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Sample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31"/>
          <p:cNvSpPr/>
          <p:nvPr/>
        </p:nvSpPr>
        <p:spPr>
          <a:xfrm>
            <a:off x="4443500" y="502175"/>
            <a:ext cx="2594700" cy="1072800"/>
          </a:xfrm>
          <a:prstGeom prst="leftArrow">
            <a:avLst>
              <a:gd name="adj1" fmla="val 50000"/>
              <a:gd name="adj2" fmla="val 113606"/>
            </a:avLst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2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algorithm </a:t>
            </a:r>
            <a:endParaRPr/>
          </a:p>
        </p:txBody>
      </p:sp>
      <p:sp>
        <p:nvSpPr>
          <p:cNvPr id="950" name="Google Shape;950;p3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239975" y="820325"/>
            <a:ext cx="83466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to choose feature to split: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outlook | humidity | windy</a:t>
            </a:r>
            <a:endParaRPr sz="2400">
              <a:solidFill>
                <a:srgbClr val="EA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Which one is the best ?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2"/>
          <p:cNvSpPr txBox="1"/>
          <p:nvPr/>
        </p:nvSpPr>
        <p:spPr>
          <a:xfrm>
            <a:off x="490800" y="4313400"/>
            <a:ext cx="8346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some measure of “purity” -&gt; Certainty </a:t>
            </a:r>
            <a:endParaRPr/>
          </a:p>
        </p:txBody>
      </p:sp>
      <p:pic>
        <p:nvPicPr>
          <p:cNvPr id="953" name="Google Shape;9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650" y="2288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25" y="2288700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3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Certainty</a:t>
            </a:r>
            <a:endParaRPr/>
          </a:p>
        </p:txBody>
      </p:sp>
      <p:sp>
        <p:nvSpPr>
          <p:cNvPr id="960" name="Google Shape;960;p3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61" name="Google Shape;961;p33"/>
          <p:cNvSpPr txBox="1"/>
          <p:nvPr/>
        </p:nvSpPr>
        <p:spPr>
          <a:xfrm>
            <a:off x="1913475" y="102755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0</a:t>
            </a:r>
            <a:endParaRPr/>
          </a:p>
        </p:txBody>
      </p:sp>
      <p:pic>
        <p:nvPicPr>
          <p:cNvPr id="962" name="Google Shape;9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976175"/>
            <a:ext cx="12382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33"/>
          <p:cNvSpPr txBox="1"/>
          <p:nvPr/>
        </p:nvSpPr>
        <p:spPr>
          <a:xfrm>
            <a:off x="1913475" y="2170438"/>
            <a:ext cx="66027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uncertain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1</a:t>
            </a:r>
            <a:endParaRPr/>
          </a:p>
        </p:txBody>
      </p:sp>
      <p:sp>
        <p:nvSpPr>
          <p:cNvPr id="964" name="Google Shape;964;p33"/>
          <p:cNvSpPr txBox="1"/>
          <p:nvPr/>
        </p:nvSpPr>
        <p:spPr>
          <a:xfrm>
            <a:off x="492725" y="3313350"/>
            <a:ext cx="80235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Expected symmetric measurement of uncertainty (entropy)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 Value 1  for both “4 Yes/0 No” and “0 Yes/4 No”</a:t>
            </a:r>
            <a:endParaRPr/>
          </a:p>
        </p:txBody>
      </p:sp>
      <p:pic>
        <p:nvPicPr>
          <p:cNvPr id="965" name="Google Shape;9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0" y="2170450"/>
            <a:ext cx="1238250" cy="83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4" name="Google Shape;794;p1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Lesson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5" name="Google Shape;795;p16"/>
          <p:cNvSpPr txBox="1"/>
          <p:nvPr/>
        </p:nvSpPr>
        <p:spPr>
          <a:xfrm>
            <a:off x="1075200" y="1201125"/>
            <a:ext cx="5011800" cy="28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Forests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Gradient Boosting Decision Trees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6" name="Google Shape;796;p16"/>
          <p:cNvSpPr/>
          <p:nvPr/>
        </p:nvSpPr>
        <p:spPr>
          <a:xfrm>
            <a:off x="499789" y="13015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499789" y="20118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499789" y="276305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50" y="2641324"/>
            <a:ext cx="21145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6"/>
          <p:cNvSpPr/>
          <p:nvPr/>
        </p:nvSpPr>
        <p:spPr>
          <a:xfrm>
            <a:off x="499789" y="35339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 for binary classification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559925" y="8224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- set of examples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3" name="Google Shape;9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25" y="1538875"/>
            <a:ext cx="60483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879" y="3390363"/>
            <a:ext cx="7239722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75" y="2196100"/>
            <a:ext cx="1238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3550" y="2265500"/>
            <a:ext cx="5758788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75" y="3217353"/>
            <a:ext cx="1216679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5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 </a:t>
            </a:r>
            <a:endParaRPr/>
          </a:p>
        </p:txBody>
      </p:sp>
      <p:sp>
        <p:nvSpPr>
          <p:cNvPr id="983" name="Google Shape;983;p3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84" name="Google Shape;9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" y="776950"/>
            <a:ext cx="5088851" cy="3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5"/>
          <p:cNvSpPr txBox="1"/>
          <p:nvPr/>
        </p:nvSpPr>
        <p:spPr>
          <a:xfrm>
            <a:off x="699400" y="39137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Information gain  = loss of entropy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86" name="Google Shape;9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50" y="2703825"/>
            <a:ext cx="1600875" cy="1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calculation</a:t>
            </a:r>
            <a:endParaRPr/>
          </a:p>
        </p:txBody>
      </p:sp>
      <p:sp>
        <p:nvSpPr>
          <p:cNvPr id="992" name="Google Shape;992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993" name="Google Shape;9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967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700" y="792599"/>
            <a:ext cx="6159099" cy="3026908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6"/>
          <p:cNvSpPr txBox="1"/>
          <p:nvPr/>
        </p:nvSpPr>
        <p:spPr>
          <a:xfrm>
            <a:off x="2878800" y="385730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 ‘outlook’ has the best  information gain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6" name="Google Shape;9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25" y="2896525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02" name="Google Shape;10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00" y="833225"/>
            <a:ext cx="5351575" cy="38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37"/>
          <p:cNvSpPr txBox="1">
            <a:spLocks noGrp="1"/>
          </p:cNvSpPr>
          <p:nvPr>
            <p:ph type="title" idx="4294967295"/>
          </p:nvPr>
        </p:nvSpPr>
        <p:spPr>
          <a:xfrm>
            <a:off x="315625" y="240124"/>
            <a:ext cx="39852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Decision Tree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Sklearn Implementation</a:t>
            </a:r>
            <a:endParaRPr/>
          </a:p>
        </p:txBody>
      </p:sp>
      <p:sp>
        <p:nvSpPr>
          <p:cNvPr id="1009" name="Google Shape;1009;p3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10" name="Google Shape;1010;p38"/>
          <p:cNvSpPr txBox="1">
            <a:spLocks noGrp="1"/>
          </p:cNvSpPr>
          <p:nvPr>
            <p:ph type="title"/>
          </p:nvPr>
        </p:nvSpPr>
        <p:spPr>
          <a:xfrm>
            <a:off x="532675" y="836775"/>
            <a:ext cx="7842900" cy="3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sklearn.tree import DecisionTreeClassifier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DecisionTreeClassifier(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criterion : ”gini”, “entropy” (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default=”gini”)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random_state=0, # (default None)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best split may vary due to features are randomly permuted at each split.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max_depth : int or None,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max_leaf_nodes : int or None, optional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print("train accuracy= {:.3%}".format(clf.score (X_train, y_train)))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print("test accuracy= {:.3%}".format(clf.score (X_test, y_test)))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16" name="Google Shape;10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831250"/>
            <a:ext cx="3827900" cy="36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39"/>
          <p:cNvSpPr txBox="1">
            <a:spLocks noGrp="1"/>
          </p:cNvSpPr>
          <p:nvPr>
            <p:ph type="title"/>
          </p:nvPr>
        </p:nvSpPr>
        <p:spPr>
          <a:xfrm>
            <a:off x="323825" y="199099"/>
            <a:ext cx="3985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Tennis dataset</a:t>
            </a:r>
            <a:endParaRPr/>
          </a:p>
        </p:txBody>
      </p:sp>
      <p:pic>
        <p:nvPicPr>
          <p:cNvPr id="1018" name="Google Shape;10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25" y="1082950"/>
            <a:ext cx="4234025" cy="3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1923750"/>
            <a:ext cx="8088500" cy="24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40"/>
          <p:cNvSpPr txBox="1">
            <a:spLocks noGrp="1"/>
          </p:cNvSpPr>
          <p:nvPr>
            <p:ph type="title" idx="4294967295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Boundary </a:t>
            </a:r>
            <a:endParaRPr/>
          </a:p>
        </p:txBody>
      </p:sp>
      <p:sp>
        <p:nvSpPr>
          <p:cNvPr id="1025" name="Google Shape;1025;p40"/>
          <p:cNvSpPr txBox="1">
            <a:spLocks noGrp="1"/>
          </p:cNvSpPr>
          <p:nvPr>
            <p:ph type="title" idx="4294967295"/>
          </p:nvPr>
        </p:nvSpPr>
        <p:spPr>
          <a:xfrm>
            <a:off x="532675" y="836775"/>
            <a:ext cx="78429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X_mk8, y_mk8 = make_blobs(n_samples = 200, n_features = 2, centers = 8,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            cluster_std = 1.3, random_state = 4)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y_train = y_mk8 % 2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31" name="Google Shape;10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0" y="246103"/>
            <a:ext cx="4652825" cy="45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1"/>
          <p:cNvSpPr txBox="1">
            <a:spLocks noGrp="1"/>
          </p:cNvSpPr>
          <p:nvPr>
            <p:ph type="title"/>
          </p:nvPr>
        </p:nvSpPr>
        <p:spPr>
          <a:xfrm>
            <a:off x="4997375" y="535925"/>
            <a:ext cx="36573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Tree</a:t>
            </a:r>
            <a:endParaRPr/>
          </a:p>
        </p:txBody>
      </p:sp>
      <p:pic>
        <p:nvPicPr>
          <p:cNvPr id="1033" name="Google Shape;10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750" y="3215725"/>
            <a:ext cx="1743826" cy="13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75" y="248825"/>
            <a:ext cx="7448652" cy="40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2"/>
          <p:cNvSpPr txBox="1">
            <a:spLocks noGrp="1"/>
          </p:cNvSpPr>
          <p:nvPr>
            <p:ph type="title" idx="4294967295"/>
          </p:nvPr>
        </p:nvSpPr>
        <p:spPr>
          <a:xfrm>
            <a:off x="549625" y="4405200"/>
            <a:ext cx="40278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Load_breast_cancer -&gt; Home Task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Pros And Cons</a:t>
            </a:r>
            <a:endParaRPr/>
          </a:p>
        </p:txBody>
      </p:sp>
      <p:sp>
        <p:nvSpPr>
          <p:cNvPr id="1046" name="Google Shape;1046;p4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047" name="Google Shape;1047;p43"/>
          <p:cNvSpPr txBox="1"/>
          <p:nvPr/>
        </p:nvSpPr>
        <p:spPr>
          <a:xfrm>
            <a:off x="4695000" y="760800"/>
            <a:ext cx="3730800" cy="3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Cannot capture complex relation between features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Comparing with linear models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8" name="Google Shape;1048;p43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Easily Visualized  and interpreted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9" name="Google Shape;1049;p43"/>
          <p:cNvSpPr/>
          <p:nvPr/>
        </p:nvSpPr>
        <p:spPr>
          <a:xfrm>
            <a:off x="1208541" y="991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5171786" y="1012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06" name="Google Shape;80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07" name="Google Shape;807;p17"/>
          <p:cNvSpPr txBox="1"/>
          <p:nvPr/>
        </p:nvSpPr>
        <p:spPr>
          <a:xfrm>
            <a:off x="739675" y="760800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Learns the series of explicit if-then rules on feature values that result in a decision that predicts the target value.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08" name="Google Shape;8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25" y="1619775"/>
            <a:ext cx="6178300" cy="2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4"/>
          <p:cNvSpPr txBox="1">
            <a:spLocks noGrp="1"/>
          </p:cNvSpPr>
          <p:nvPr>
            <p:ph type="body" idx="4294967295"/>
          </p:nvPr>
        </p:nvSpPr>
        <p:spPr>
          <a:xfrm>
            <a:off x="612325" y="1049275"/>
            <a:ext cx="7940700" cy="3519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56" name="Google Shape;1056;p44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1057" name="Google Shape;1057;p4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058" name="Google Shape;10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5" y="1277874"/>
            <a:ext cx="78009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5"/>
          <p:cNvSpPr txBox="1">
            <a:spLocks noGrp="1"/>
          </p:cNvSpPr>
          <p:nvPr>
            <p:ph type="body" idx="4294967295"/>
          </p:nvPr>
        </p:nvSpPr>
        <p:spPr>
          <a:xfrm>
            <a:off x="566025" y="837075"/>
            <a:ext cx="7940700" cy="3544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64" name="Google Shape;1064;p45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Process</a:t>
            </a:r>
            <a:endParaRPr/>
          </a:p>
        </p:txBody>
      </p:sp>
      <p:sp>
        <p:nvSpPr>
          <p:cNvPr id="1065" name="Google Shape;1065;p4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39675" y="928150"/>
            <a:ext cx="7443063" cy="3362325"/>
            <a:chOff x="739675" y="1156750"/>
            <a:chExt cx="7443063" cy="3362325"/>
          </a:xfrm>
        </p:grpSpPr>
        <p:pic>
          <p:nvPicPr>
            <p:cNvPr id="1067" name="Google Shape;106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9675" y="1156750"/>
              <a:ext cx="3028950" cy="336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8463" y="1309963"/>
              <a:ext cx="3724275" cy="315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45"/>
          <p:cNvSpPr/>
          <p:nvPr/>
        </p:nvSpPr>
        <p:spPr>
          <a:xfrm>
            <a:off x="2748125" y="1108525"/>
            <a:ext cx="1066500" cy="3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5"/>
          <p:cNvSpPr/>
          <p:nvPr/>
        </p:nvSpPr>
        <p:spPr>
          <a:xfrm>
            <a:off x="4278675" y="1108525"/>
            <a:ext cx="1066500" cy="34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5"/>
          <p:cNvSpPr txBox="1"/>
          <p:nvPr/>
        </p:nvSpPr>
        <p:spPr>
          <a:xfrm>
            <a:off x="1829275" y="1518725"/>
            <a:ext cx="1066500" cy="34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n_estimators</a:t>
            </a:r>
            <a:endParaRPr sz="1200"/>
          </a:p>
        </p:txBody>
      </p:sp>
      <p:sp>
        <p:nvSpPr>
          <p:cNvPr id="1072" name="Google Shape;1072;p45"/>
          <p:cNvSpPr txBox="1"/>
          <p:nvPr/>
        </p:nvSpPr>
        <p:spPr>
          <a:xfrm>
            <a:off x="5484500" y="1032325"/>
            <a:ext cx="1152000" cy="34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max_features</a:t>
            </a:r>
            <a:endParaRPr sz="1200"/>
          </a:p>
        </p:txBody>
      </p:sp>
      <p:sp>
        <p:nvSpPr>
          <p:cNvPr id="1073" name="Google Shape;1073;p45"/>
          <p:cNvSpPr txBox="1">
            <a:spLocks noGrp="1"/>
          </p:cNvSpPr>
          <p:nvPr>
            <p:ph type="title"/>
          </p:nvPr>
        </p:nvSpPr>
        <p:spPr>
          <a:xfrm>
            <a:off x="588775" y="4305375"/>
            <a:ext cx="79878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Smaller max_features =&gt; more diverse  trees =&gt; more complex random forest  Larger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Larger max_features =&gt; more similar  trees =&gt; more simple random forest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>
            <a:spLocks noGrp="1"/>
          </p:cNvSpPr>
          <p:nvPr>
            <p:ph type="body" idx="1"/>
          </p:nvPr>
        </p:nvSpPr>
        <p:spPr>
          <a:xfrm>
            <a:off x="5545475" y="1065675"/>
            <a:ext cx="3041100" cy="3098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080" name="Google Shape;10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02" y="1537725"/>
            <a:ext cx="2811350" cy="21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46"/>
          <p:cNvGrpSpPr/>
          <p:nvPr/>
        </p:nvGrpSpPr>
        <p:grpSpPr>
          <a:xfrm>
            <a:off x="3084546" y="1065672"/>
            <a:ext cx="1617148" cy="3346156"/>
            <a:chOff x="5632317" y="1189775"/>
            <a:chExt cx="3305700" cy="3483039"/>
          </a:xfrm>
        </p:grpSpPr>
        <p:sp>
          <p:nvSpPr>
            <p:cNvPr id="1082" name="Google Shape;1082;p4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3" name="Google Shape;1083;p46"/>
            <p:cNvSpPr txBox="1"/>
            <p:nvPr/>
          </p:nvSpPr>
          <p:spPr>
            <a:xfrm>
              <a:off x="6053607" y="2057114"/>
              <a:ext cx="2766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Select the highest probability class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4" name="Google Shape;1084;p46"/>
          <p:cNvGrpSpPr/>
          <p:nvPr/>
        </p:nvGrpSpPr>
        <p:grpSpPr>
          <a:xfrm>
            <a:off x="271793" y="1065878"/>
            <a:ext cx="1735143" cy="3345950"/>
            <a:chOff x="0" y="1189989"/>
            <a:chExt cx="3546900" cy="3482825"/>
          </a:xfrm>
        </p:grpSpPr>
        <p:sp>
          <p:nvSpPr>
            <p:cNvPr id="1085" name="Google Shape;1085;p4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6" name="Google Shape;1086;p46"/>
            <p:cNvSpPr txBox="1"/>
            <p:nvPr/>
          </p:nvSpPr>
          <p:spPr>
            <a:xfrm>
              <a:off x="150961" y="2057114"/>
              <a:ext cx="318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prediction by every tree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7" name="Google Shape;1087;p46"/>
          <p:cNvGrpSpPr/>
          <p:nvPr/>
        </p:nvGrpSpPr>
        <p:grpSpPr>
          <a:xfrm>
            <a:off x="1740284" y="1074622"/>
            <a:ext cx="1605307" cy="3337105"/>
            <a:chOff x="2944204" y="1189775"/>
            <a:chExt cx="3305822" cy="3483045"/>
          </a:xfrm>
        </p:grpSpPr>
        <p:sp>
          <p:nvSpPr>
            <p:cNvPr id="1088" name="Google Shape;1088;p4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9" name="Google Shape;1089;p46"/>
            <p:cNvSpPr txBox="1"/>
            <p:nvPr/>
          </p:nvSpPr>
          <p:spPr>
            <a:xfrm>
              <a:off x="3265027" y="2057120"/>
              <a:ext cx="298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average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090" name="Google Shape;1090;p46"/>
          <p:cNvSpPr txBox="1">
            <a:spLocks noGrp="1"/>
          </p:cNvSpPr>
          <p:nvPr>
            <p:ph type="title"/>
          </p:nvPr>
        </p:nvSpPr>
        <p:spPr>
          <a:xfrm>
            <a:off x="271800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by Random Forest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7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r>
              <a:rPr lang="en">
                <a:solidFill>
                  <a:schemeClr val="lt1"/>
                </a:solidFill>
              </a:rPr>
              <a:t>Sklearn Implementation </a:t>
            </a:r>
            <a:endParaRPr/>
          </a:p>
        </p:txBody>
      </p:sp>
      <p:sp>
        <p:nvSpPr>
          <p:cNvPr id="1096" name="Google Shape;1096;p4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97" name="Google Shape;1097;p47"/>
          <p:cNvSpPr txBox="1">
            <a:spLocks noGrp="1"/>
          </p:cNvSpPr>
          <p:nvPr>
            <p:ph type="title"/>
          </p:nvPr>
        </p:nvSpPr>
        <p:spPr>
          <a:xfrm>
            <a:off x="532675" y="836775"/>
            <a:ext cx="8359800" cy="26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sklearn.ensemble import RandomForestClassifier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RandomForestClassifier(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n_estimators: default = 10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max_features:  default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“auto”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=&gt; sqrt(n_features),  None =&gt; n_features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max_depth: default = 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n_jobs=None,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	random_state= 0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8" name="Google Shape;1098;p47"/>
          <p:cNvSpPr txBox="1"/>
          <p:nvPr/>
        </p:nvSpPr>
        <p:spPr>
          <a:xfrm>
            <a:off x="4815325" y="2835050"/>
            <a:ext cx="25575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n_estimators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max_features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n_jobs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3936700" y="3251750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 Pros and Cons</a:t>
            </a:r>
            <a:endParaRPr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06" name="Google Shape;1106;p48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Great performance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7" name="Google Shape;1107;p48"/>
          <p:cNvSpPr txBox="1"/>
          <p:nvPr/>
        </p:nvSpPr>
        <p:spPr>
          <a:xfrm>
            <a:off x="4695000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Difficult to interpret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comparing with linear models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8" name="Google Shape;1108;p48"/>
          <p:cNvSpPr/>
          <p:nvPr/>
        </p:nvSpPr>
        <p:spPr>
          <a:xfrm>
            <a:off x="1208541" y="991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8"/>
          <p:cNvSpPr/>
          <p:nvPr/>
        </p:nvSpPr>
        <p:spPr>
          <a:xfrm>
            <a:off x="5171786" y="1012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Decision Trees</a:t>
            </a:r>
            <a:endParaRPr/>
          </a:p>
        </p:txBody>
      </p:sp>
      <p:sp>
        <p:nvSpPr>
          <p:cNvPr id="1115" name="Google Shape;1115;p4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16" name="Google Shape;1116;p49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Iterative process to build series of shallow  (week ) trees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7" name="Google Shape;11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26650"/>
            <a:ext cx="46482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9"/>
          <p:cNvSpPr txBox="1"/>
          <p:nvPr/>
        </p:nvSpPr>
        <p:spPr>
          <a:xfrm>
            <a:off x="578875" y="2758025"/>
            <a:ext cx="81084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GradientBoostingClassifier(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learning_rate=0.01, # (default=0.1) larger value -&gt;  more complex trees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max_depth=3, # (default=3)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# n_estimators= 10,  (default=100)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19" name="Google Shape;1119;p49"/>
          <p:cNvSpPr txBox="1"/>
          <p:nvPr/>
        </p:nvSpPr>
        <p:spPr>
          <a:xfrm>
            <a:off x="6430375" y="1502850"/>
            <a:ext cx="2256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</a:t>
            </a:r>
            <a:endParaRPr sz="2300" b="1">
              <a:solidFill>
                <a:srgbClr val="EAD1DC"/>
              </a:solidFill>
            </a:endParaRPr>
          </a:p>
        </p:txBody>
      </p:sp>
      <p:sp>
        <p:nvSpPr>
          <p:cNvPr id="1120" name="Google Shape;1120;p49"/>
          <p:cNvSpPr/>
          <p:nvPr/>
        </p:nvSpPr>
        <p:spPr>
          <a:xfrm>
            <a:off x="5780350" y="1538550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126" name="Google Shape;1126;p50"/>
          <p:cNvSpPr txBox="1"/>
          <p:nvPr/>
        </p:nvSpPr>
        <p:spPr>
          <a:xfrm>
            <a:off x="6174750" y="827500"/>
            <a:ext cx="2486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Fruits dataset 2D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7" name="Google Shape;11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0" y="535925"/>
            <a:ext cx="5397825" cy="41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0"/>
          <p:cNvSpPr txBox="1"/>
          <p:nvPr/>
        </p:nvSpPr>
        <p:spPr>
          <a:xfrm>
            <a:off x="6174750" y="1522975"/>
            <a:ext cx="27402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 accuracy= 95.455%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accuracy= 80.000%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134" name="Google Shape;1134;p5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135" name="Google Shape;1135;p51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Extremely fast gradient boosting modifications that allows to apply L1 and L2 regularizations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6" name="Google Shape;1136;p51"/>
          <p:cNvSpPr txBox="1"/>
          <p:nvPr/>
        </p:nvSpPr>
        <p:spPr>
          <a:xfrm>
            <a:off x="578875" y="3291425"/>
            <a:ext cx="51540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from </a:t>
            </a:r>
            <a:r>
              <a:rPr lang="en" sz="24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import XGBClassifier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XGBClassifier() 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7" name="Google Shape;1137;p51"/>
          <p:cNvSpPr txBox="1"/>
          <p:nvPr/>
        </p:nvSpPr>
        <p:spPr>
          <a:xfrm>
            <a:off x="3614875" y="1883850"/>
            <a:ext cx="515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reg_alpha : L1 regularization 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reg_lambda :  L2 regularization</a:t>
            </a:r>
            <a:endParaRPr sz="2700" b="1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8" name="Google Shape;1138;p51"/>
          <p:cNvSpPr/>
          <p:nvPr/>
        </p:nvSpPr>
        <p:spPr>
          <a:xfrm>
            <a:off x="2751100" y="2101675"/>
            <a:ext cx="648900" cy="547800"/>
          </a:xfrm>
          <a:prstGeom prst="mathPlus">
            <a:avLst>
              <a:gd name="adj1" fmla="val 2352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2"/>
          <p:cNvSpPr txBox="1">
            <a:spLocks noGrp="1"/>
          </p:cNvSpPr>
          <p:nvPr>
            <p:ph type="title"/>
          </p:nvPr>
        </p:nvSpPr>
        <p:spPr>
          <a:xfrm>
            <a:off x="1197700" y="982025"/>
            <a:ext cx="3762000" cy="3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</a:t>
            </a:r>
            <a:r>
              <a:rPr lang="en" sz="2400" dirty="0" err="1">
                <a:latin typeface="Titillium Web"/>
                <a:ea typeface="Titillium Web"/>
                <a:cs typeface="Titillium Web"/>
                <a:sym typeface="Titillium Web"/>
              </a:rPr>
              <a:t>load_breast_cancer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</a:t>
            </a: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classify with: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Random Forest 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>
                <a:latin typeface="Titillium Web"/>
                <a:ea typeface="Titillium Web"/>
                <a:cs typeface="Titillium Web"/>
                <a:sym typeface="Titillium Web"/>
              </a:rPr>
              <a:t>GBDT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 dirty="0" err="1"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4" name="Google Shape;1144;p5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145" name="Google Shape;1145;p52"/>
          <p:cNvSpPr txBox="1">
            <a:spLocks noGrp="1"/>
          </p:cNvSpPr>
          <p:nvPr>
            <p:ph type="title"/>
          </p:nvPr>
        </p:nvSpPr>
        <p:spPr>
          <a:xfrm>
            <a:off x="599350" y="182350"/>
            <a:ext cx="44622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Home Task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6" name="Google Shape;1146;p52"/>
          <p:cNvSpPr/>
          <p:nvPr/>
        </p:nvSpPr>
        <p:spPr>
          <a:xfrm>
            <a:off x="6792001" y="320696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52"/>
          <p:cNvGrpSpPr/>
          <p:nvPr/>
        </p:nvGrpSpPr>
        <p:grpSpPr>
          <a:xfrm>
            <a:off x="599343" y="1114187"/>
            <a:ext cx="299911" cy="424768"/>
            <a:chOff x="3979850" y="1598950"/>
            <a:chExt cx="356825" cy="505375"/>
          </a:xfrm>
        </p:grpSpPr>
        <p:sp>
          <p:nvSpPr>
            <p:cNvPr id="1148" name="Google Shape;1148;p5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0" name="Google Shape;11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575" y="1079425"/>
            <a:ext cx="2971999" cy="27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3"/>
          <p:cNvSpPr/>
          <p:nvPr/>
        </p:nvSpPr>
        <p:spPr>
          <a:xfrm>
            <a:off x="1109389" y="13015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6" name="Google Shape;1156;p53"/>
          <p:cNvSpPr/>
          <p:nvPr/>
        </p:nvSpPr>
        <p:spPr>
          <a:xfrm>
            <a:off x="1109389" y="20118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3"/>
          <p:cNvSpPr txBox="1">
            <a:spLocks noGrp="1"/>
          </p:cNvSpPr>
          <p:nvPr>
            <p:ph type="title" idx="4294967295"/>
          </p:nvPr>
        </p:nvSpPr>
        <p:spPr>
          <a:xfrm>
            <a:off x="564875" y="285025"/>
            <a:ext cx="42588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Lesson </a:t>
            </a:r>
            <a:endParaRPr/>
          </a:p>
        </p:txBody>
      </p:sp>
      <p:sp>
        <p:nvSpPr>
          <p:cNvPr id="1158" name="Google Shape;1158;p53"/>
          <p:cNvSpPr txBox="1">
            <a:spLocks noGrp="1"/>
          </p:cNvSpPr>
          <p:nvPr>
            <p:ph type="ctrTitle"/>
          </p:nvPr>
        </p:nvSpPr>
        <p:spPr>
          <a:xfrm>
            <a:off x="1684800" y="1201125"/>
            <a:ext cx="5197800" cy="27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Error analysis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Evaluation Metrics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59" name="Google Shape;11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25" y="2485625"/>
            <a:ext cx="2992601" cy="18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14" name="Google Shape;814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5" name="Google Shape;815;p18"/>
          <p:cNvSpPr txBox="1"/>
          <p:nvPr/>
        </p:nvSpPr>
        <p:spPr>
          <a:xfrm>
            <a:off x="739675" y="802650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Questions are prioritized by importance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6" name="Google Shape;8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25" y="1617175"/>
            <a:ext cx="6178275" cy="30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65" name="Google Shape;1165;p54"/>
          <p:cNvSpPr txBox="1">
            <a:spLocks noGrp="1"/>
          </p:cNvSpPr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Learn more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66" name="Google Shape;1166;p54"/>
          <p:cNvSpPr/>
          <p:nvPr/>
        </p:nvSpPr>
        <p:spPr>
          <a:xfrm>
            <a:off x="801700" y="832650"/>
            <a:ext cx="7481700" cy="379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Applied Machine Learning in Python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https://www.coursera.org/learn/python-machine-learning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Chapter 4: Decision Trees Algorithms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https://medium.com/deep-math-machine-learning-ai/chapter-4-decision-trees-algorithms-b93975f7a1f1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Decision Tree (video tutorial)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5"/>
              </a:rPr>
              <a:t>https://www.youtube.com/playlist?list=PLBv09BD7ez_4temBw7vLA19p3tdQH6FYO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sklearn.tree.DecisionTreeClassifier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6"/>
              </a:rPr>
              <a:t>https://scikit-learn.org/stable/modules/generated/sklearn.tree.DecisionTreeClassifier.html#sklearn.tree.DecisionTreeClassifier</a:t>
            </a:r>
            <a:r>
              <a:rPr lang="en" sz="1200" dirty="0">
                <a:solidFill>
                  <a:schemeClr val="dk1"/>
                </a:solidFill>
              </a:rPr>
              <a:t> 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sklearn.ensemble.GradientBoostingClassifier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7"/>
              </a:rPr>
              <a:t>https://scikit-learn.org/stable/modules/generated/sklearn.ensemble.GradientBoostingClassifier.html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solidFill>
                  <a:schemeClr val="dk1"/>
                </a:solidFill>
              </a:rPr>
              <a:t>xgboost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hlink"/>
                </a:solidFill>
                <a:hlinkClick r:id="rId8"/>
              </a:rPr>
              <a:t>https://xgboost.readthedocs.io/en/latest/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172" name="Google Shape;1172;p55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173" name="Google Shape;1173;p55"/>
          <p:cNvSpPr txBox="1">
            <a:spLocks noGrp="1"/>
          </p:cNvSpPr>
          <p:nvPr>
            <p:ph type="body" idx="1"/>
          </p:nvPr>
        </p:nvSpPr>
        <p:spPr>
          <a:xfrm>
            <a:off x="452725" y="2116475"/>
            <a:ext cx="39852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Any questions?</a:t>
            </a:r>
            <a:endParaRPr b="1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24" y="688325"/>
            <a:ext cx="4401274" cy="352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22" name="Google Shape;8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13" y="839875"/>
            <a:ext cx="6801076" cy="32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9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24" name="Google Shape;824;p19"/>
          <p:cNvSpPr txBox="1"/>
          <p:nvPr/>
        </p:nvSpPr>
        <p:spPr>
          <a:xfrm>
            <a:off x="541850" y="4139075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 algorithm allows to learn the rules automatically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0"/>
          <p:cNvSpPr txBox="1">
            <a:spLocks noGrp="1"/>
          </p:cNvSpPr>
          <p:nvPr>
            <p:ph type="body" idx="4294967295"/>
          </p:nvPr>
        </p:nvSpPr>
        <p:spPr>
          <a:xfrm>
            <a:off x="1386000" y="873475"/>
            <a:ext cx="5405100" cy="3973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30" name="Google Shape;830;p2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 Set </a:t>
            </a:r>
            <a:endParaRPr/>
          </a:p>
        </p:txBody>
      </p:sp>
      <p:sp>
        <p:nvSpPr>
          <p:cNvPr id="831" name="Google Shape;831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32" name="Google Shape;8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75" y="3101336"/>
            <a:ext cx="1664675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88" y="3101336"/>
            <a:ext cx="1541373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82" y="3101336"/>
            <a:ext cx="1801847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000" y="873475"/>
            <a:ext cx="5405213" cy="202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5" y="492538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Decision Trees Splits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3" name="Google Shape;843;p21"/>
          <p:cNvSpPr/>
          <p:nvPr/>
        </p:nvSpPr>
        <p:spPr>
          <a:xfrm>
            <a:off x="1080450" y="684775"/>
            <a:ext cx="26553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1"/>
          <p:cNvSpPr/>
          <p:nvPr/>
        </p:nvSpPr>
        <p:spPr>
          <a:xfrm>
            <a:off x="2244575" y="2138250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51" name="Google Shape;851;p22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Informativeness Of  Splits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78175" y="12697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2"/>
          <p:cNvSpPr/>
          <p:nvPr/>
        </p:nvSpPr>
        <p:spPr>
          <a:xfrm>
            <a:off x="2375250" y="27538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2"/>
          <p:cNvSpPr/>
          <p:nvPr/>
        </p:nvSpPr>
        <p:spPr>
          <a:xfrm>
            <a:off x="1821157" y="40481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508557" y="4048182"/>
            <a:ext cx="16104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2"/>
          <p:cNvSpPr/>
          <p:nvPr/>
        </p:nvSpPr>
        <p:spPr>
          <a:xfrm>
            <a:off x="702045" y="26589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title" idx="4294967295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Measure of uncertainty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320750" y="91702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3"/>
          <p:cNvSpPr/>
          <p:nvPr/>
        </p:nvSpPr>
        <p:spPr>
          <a:xfrm>
            <a:off x="2399875" y="2377575"/>
            <a:ext cx="22521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1821157" y="3679082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3"/>
          <p:cNvSpPr/>
          <p:nvPr/>
        </p:nvSpPr>
        <p:spPr>
          <a:xfrm>
            <a:off x="3524982" y="3679082"/>
            <a:ext cx="16104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3"/>
          <p:cNvSpPr/>
          <p:nvPr/>
        </p:nvSpPr>
        <p:spPr>
          <a:xfrm>
            <a:off x="751270" y="2298057"/>
            <a:ext cx="1573800" cy="28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Macintosh PowerPoint</Application>
  <PresentationFormat>On-screen Show (16:9)</PresentationFormat>
  <Paragraphs>308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Titillium Web</vt:lpstr>
      <vt:lpstr>Thaliard template</vt:lpstr>
      <vt:lpstr>Data Science Camp </vt:lpstr>
      <vt:lpstr>This Lesson </vt:lpstr>
      <vt:lpstr>Decision Trees </vt:lpstr>
      <vt:lpstr>Decision Trees </vt:lpstr>
      <vt:lpstr>Decision Trees </vt:lpstr>
      <vt:lpstr>Iris Data Set </vt:lpstr>
      <vt:lpstr>Decision Trees Splits</vt:lpstr>
      <vt:lpstr>Informativeness Of  Splits</vt:lpstr>
      <vt:lpstr>Measure of uncertainty </vt:lpstr>
      <vt:lpstr>PowerPoint Presentation</vt:lpstr>
      <vt:lpstr>Unrestricted Learning: Continue splitting until all nodes are pure  </vt:lpstr>
      <vt:lpstr>Decision Trees Overfitting</vt:lpstr>
      <vt:lpstr>Decision Trees Overfitting</vt:lpstr>
      <vt:lpstr>PowerPoint Presentation</vt:lpstr>
      <vt:lpstr>Feature Importance </vt:lpstr>
      <vt:lpstr> Algorithms to build a decision tree</vt:lpstr>
      <vt:lpstr>PowerPoint Presentation</vt:lpstr>
      <vt:lpstr>ID3 algorithm </vt:lpstr>
      <vt:lpstr>Certainty</vt:lpstr>
      <vt:lpstr>Entropy  for binary classification</vt:lpstr>
      <vt:lpstr>Information Gain </vt:lpstr>
      <vt:lpstr>Gain calculation</vt:lpstr>
      <vt:lpstr>Full Decision Tree </vt:lpstr>
      <vt:lpstr>Decision Trees Sklearn Implementation</vt:lpstr>
      <vt:lpstr>Tennis dataset</vt:lpstr>
      <vt:lpstr>Synthetic dataset Decision Boundary </vt:lpstr>
      <vt:lpstr>Synthetic dataset Decision Tree</vt:lpstr>
      <vt:lpstr>Load_breast_cancer -&gt; Home Task </vt:lpstr>
      <vt:lpstr>Decision Trees Pros And Cons</vt:lpstr>
      <vt:lpstr>Random Forests</vt:lpstr>
      <vt:lpstr>Random Forest Process</vt:lpstr>
      <vt:lpstr>Prediction by Random Forest</vt:lpstr>
      <vt:lpstr>Random Forest Sklearn Implementation </vt:lpstr>
      <vt:lpstr>Random Forests Pros and Cons</vt:lpstr>
      <vt:lpstr>Gradient Boosting Decision Trees</vt:lpstr>
      <vt:lpstr>PowerPoint Presentation</vt:lpstr>
      <vt:lpstr>XGBoost</vt:lpstr>
      <vt:lpstr>Use load_breast_cancer and classify with: Decision Trees  Random Forest  GBDT XGBoost  </vt:lpstr>
      <vt:lpstr>Next Lesson </vt:lpstr>
      <vt:lpstr>Learn more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Camp </dc:title>
  <cp:lastModifiedBy>Oleksiy Tsebriy</cp:lastModifiedBy>
  <cp:revision>1</cp:revision>
  <dcterms:modified xsi:type="dcterms:W3CDTF">2023-11-01T10:42:20Z</dcterms:modified>
</cp:coreProperties>
</file>